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77" r:id="rId3"/>
    <p:sldId id="287" r:id="rId4"/>
    <p:sldId id="282" r:id="rId5"/>
    <p:sldId id="286" r:id="rId6"/>
    <p:sldId id="273" r:id="rId7"/>
  </p:sldIdLst>
  <p:sldSz cx="7559675" cy="1069181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Марина" initials="ММ" lastIdx="1" clrIdx="0">
    <p:extLst>
      <p:ext uri="{19B8F6BF-5375-455C-9EA6-DF929625EA0E}">
        <p15:presenceInfo xmlns:p15="http://schemas.microsoft.com/office/powerpoint/2012/main" userId="11dcf70e13663c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E46C0A"/>
    <a:srgbClr val="A2A3A3"/>
    <a:srgbClr val="D1D3D4"/>
    <a:srgbClr val="EE1949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9467" autoAdjust="0"/>
  </p:normalViewPr>
  <p:slideViewPr>
    <p:cSldViewPr snapToGrid="0">
      <p:cViewPr varScale="1">
        <p:scale>
          <a:sx n="53" d="100"/>
          <a:sy n="53" d="100"/>
        </p:scale>
        <p:origin x="2405" y="7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Доля</a:t>
            </a:r>
            <a:r>
              <a:rPr lang="ru-RU" sz="1200" baseline="0" dirty="0"/>
              <a:t> вакантных площадей</a:t>
            </a:r>
            <a:endParaRPr lang="en-US" sz="1200" dirty="0"/>
          </a:p>
        </c:rich>
      </c:tx>
      <c:layout>
        <c:manualLayout>
          <c:xMode val="edge"/>
          <c:yMode val="edge"/>
          <c:x val="5.6162510936132986E-3"/>
          <c:y val="2.873563218390804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254706828764132E-2"/>
          <c:y val="0.22263888888888889"/>
          <c:w val="0.91301901200103763"/>
          <c:h val="0.669961723534560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169246324420527E-4"/>
                  <c:y val="-1.0925874091726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97E-482B-904C-E43F094CCE6F}"/>
                </c:ext>
              </c:extLst>
            </c:dLbl>
            <c:dLbl>
              <c:idx val="1"/>
              <c:layout>
                <c:manualLayout>
                  <c:x val="-4.6829964196427952E-2"/>
                  <c:y val="-6.2260478767791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97E-482B-904C-E43F094CCE6F}"/>
                </c:ext>
              </c:extLst>
            </c:dLbl>
            <c:dLbl>
              <c:idx val="2"/>
              <c:layout>
                <c:manualLayout>
                  <c:x val="-1.8337800123269552E-2"/>
                  <c:y val="-5.5555410226025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7E-482B-904C-E43F094CCE6F}"/>
                </c:ext>
              </c:extLst>
            </c:dLbl>
            <c:dLbl>
              <c:idx val="3"/>
              <c:layout>
                <c:manualLayout>
                  <c:x val="-3.1277778931987063E-2"/>
                  <c:y val="-8.3173979503304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7E-482B-904C-E43F094CCE6F}"/>
                </c:ext>
              </c:extLst>
            </c:dLbl>
            <c:dLbl>
              <c:idx val="4"/>
              <c:layout>
                <c:manualLayout>
                  <c:x val="-4.6327190631514067E-2"/>
                  <c:y val="-6.94442627825315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7E-482B-904C-E43F094CCE6F}"/>
                </c:ext>
              </c:extLst>
            </c:dLbl>
            <c:dLbl>
              <c:idx val="5"/>
              <c:layout>
                <c:manualLayout>
                  <c:x val="-6.351512129585378E-2"/>
                  <c:y val="-6.5722228180732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97E-482B-904C-E43F094CCE6F}"/>
                </c:ext>
              </c:extLst>
            </c:dLbl>
            <c:dLbl>
              <c:idx val="6"/>
              <c:layout>
                <c:manualLayout>
                  <c:x val="-9.8911968348170121E-3"/>
                  <c:y val="5.1724137931034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1C-49FB-9E07-7DDCBAD03984}"/>
                </c:ext>
              </c:extLst>
            </c:dLbl>
            <c:dLbl>
              <c:idx val="7"/>
              <c:layout>
                <c:manualLayout>
                  <c:x val="-5.3422807637172005E-2"/>
                  <c:y val="-6.8965547309558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1C-49FB-9E07-7DDCBAD03984}"/>
                </c:ext>
              </c:extLst>
            </c:dLbl>
            <c:dLbl>
              <c:idx val="8"/>
              <c:layout>
                <c:manualLayout>
                  <c:x val="-3.2977513694693178E-2"/>
                  <c:y val="-5.7051287081919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1C-49FB-9E07-7DDCBAD03984}"/>
                </c:ext>
              </c:extLst>
            </c:dLbl>
            <c:dLbl>
              <c:idx val="9"/>
              <c:layout>
                <c:manualLayout>
                  <c:x val="-3.5180299032541778E-3"/>
                  <c:y val="-2.7685275531709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1C-49FB-9E07-7DDCBAD03984}"/>
                </c:ext>
              </c:extLst>
            </c:dLbl>
            <c:dLbl>
              <c:idx val="10"/>
              <c:layout>
                <c:manualLayout>
                  <c:x val="-1.1869436201780416E-2"/>
                  <c:y val="-3.4482758620689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1C-49FB-9E07-7DDCBAD03984}"/>
                </c:ext>
              </c:extLst>
            </c:dLbl>
            <c:dLbl>
              <c:idx val="11"/>
              <c:layout>
                <c:manualLayout>
                  <c:x val="-5.6399282543520817E-4"/>
                  <c:y val="5.789143709687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31C-49FB-9E07-7DDCBAD039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2019'!$A$1:$L$1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'Графики Мск 2019'!$A$2:$L$2</c:f>
              <c:numCache>
                <c:formatCode>0%</c:formatCode>
                <c:ptCount val="12"/>
                <c:pt idx="0">
                  <c:v>8.0000000000000002E-3</c:v>
                </c:pt>
                <c:pt idx="1">
                  <c:v>0.12</c:v>
                </c:pt>
                <c:pt idx="2">
                  <c:v>7.0000000000000007E-2</c:v>
                </c:pt>
                <c:pt idx="3">
                  <c:v>0.01</c:v>
                </c:pt>
                <c:pt idx="4">
                  <c:v>1.2E-2</c:v>
                </c:pt>
                <c:pt idx="5">
                  <c:v>0.02</c:v>
                </c:pt>
                <c:pt idx="6">
                  <c:v>7.0999999999999994E-2</c:v>
                </c:pt>
                <c:pt idx="7">
                  <c:v>9.5000000000000001E-2</c:v>
                </c:pt>
                <c:pt idx="8">
                  <c:v>0.09</c:v>
                </c:pt>
                <c:pt idx="9">
                  <c:v>7.8E-2</c:v>
                </c:pt>
                <c:pt idx="10">
                  <c:v>0.05</c:v>
                </c:pt>
                <c:pt idx="11" formatCode="0.0%">
                  <c:v>3.5000000000000003E-2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E-482B-904C-E43F094CC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629056"/>
        <c:axId val="67630208"/>
      </c:lineChart>
      <c:catAx>
        <c:axId val="6762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630208"/>
        <c:crosses val="autoZero"/>
        <c:auto val="1"/>
        <c:lblAlgn val="ctr"/>
        <c:lblOffset val="100"/>
        <c:noMultiLvlLbl val="0"/>
      </c:catAx>
      <c:valAx>
        <c:axId val="6763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62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/>
            </a:pPr>
            <a:r>
              <a:rPr lang="ru-RU" sz="1200" b="0" i="0" u="none" strike="noStrike" kern="120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Динамика</a:t>
            </a:r>
            <a:r>
              <a:rPr lang="ru-RU" dirty="0"/>
              <a:t> </a:t>
            </a:r>
            <a:r>
              <a:rPr lang="ru-RU" sz="1200" b="0" i="0" u="none" strike="noStrike" kern="120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объема нового строительства и объема сделок</a:t>
            </a:r>
          </a:p>
        </c:rich>
      </c:tx>
      <c:layout>
        <c:manualLayout>
          <c:xMode val="edge"/>
          <c:yMode val="edge"/>
          <c:x val="4.7020997375328095E-3"/>
          <c:y val="7.7342776415089852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6728995942717024E-2"/>
          <c:y val="0.23976829594719867"/>
          <c:w val="0.86904806863171058"/>
          <c:h val="0.61725155474092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Мск 2019'!$O$1</c:f>
              <c:strCache>
                <c:ptCount val="1"/>
                <c:pt idx="0">
                  <c:v>Новое строительство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26-4D87-8F8B-535E420A5F4D}"/>
                </c:ext>
              </c:extLst>
            </c:dLbl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26-4D87-8F8B-535E420A5F4D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0A-46E5-A7D6-9BDCCF2039F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2019'!$N$5:$N$16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'Графики Мск 2019'!$O$5:$O$16</c:f>
              <c:numCache>
                <c:formatCode>General</c:formatCode>
                <c:ptCount val="12"/>
                <c:pt idx="0">
                  <c:v>500</c:v>
                </c:pt>
                <c:pt idx="1">
                  <c:v>785</c:v>
                </c:pt>
                <c:pt idx="2">
                  <c:v>453.8</c:v>
                </c:pt>
                <c:pt idx="3">
                  <c:v>366.2</c:v>
                </c:pt>
                <c:pt idx="4">
                  <c:v>646</c:v>
                </c:pt>
                <c:pt idx="5">
                  <c:v>763</c:v>
                </c:pt>
                <c:pt idx="6">
                  <c:v>1637</c:v>
                </c:pt>
                <c:pt idx="7">
                  <c:v>716.7</c:v>
                </c:pt>
                <c:pt idx="8">
                  <c:v>650</c:v>
                </c:pt>
                <c:pt idx="9">
                  <c:v>570</c:v>
                </c:pt>
                <c:pt idx="10">
                  <c:v>840</c:v>
                </c:pt>
                <c:pt idx="11" formatCode="#,##0">
                  <c:v>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1-4BC0-85B5-3C3B0DD08A2D}"/>
            </c:ext>
          </c:extLst>
        </c:ser>
        <c:ser>
          <c:idx val="1"/>
          <c:order val="1"/>
          <c:tx>
            <c:strRef>
              <c:f>'Графики Мск 2019'!$P$1</c:f>
              <c:strCache>
                <c:ptCount val="1"/>
                <c:pt idx="0">
                  <c:v>Объем сделок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 1 127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26-4D87-8F8B-535E420A5F4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dirty="0"/>
                      <a:t>1 633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26-4D87-8F8B-535E420A5F4D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0A-46E5-A7D6-9BDCCF2039F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2019'!$N$5:$N$16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'Графики Мск 2019'!$P$5:$P$16</c:f>
              <c:numCache>
                <c:formatCode>General</c:formatCode>
                <c:ptCount val="12"/>
                <c:pt idx="0">
                  <c:v>430</c:v>
                </c:pt>
                <c:pt idx="1">
                  <c:v>696</c:v>
                </c:pt>
                <c:pt idx="2">
                  <c:v>776.5</c:v>
                </c:pt>
                <c:pt idx="3">
                  <c:v>1115.3</c:v>
                </c:pt>
                <c:pt idx="4">
                  <c:v>1215</c:v>
                </c:pt>
                <c:pt idx="5">
                  <c:v>1279.5</c:v>
                </c:pt>
                <c:pt idx="6">
                  <c:v>910.9</c:v>
                </c:pt>
                <c:pt idx="7">
                  <c:v>1231</c:v>
                </c:pt>
                <c:pt idx="8">
                  <c:v>1000</c:v>
                </c:pt>
                <c:pt idx="9">
                  <c:v>1127</c:v>
                </c:pt>
                <c:pt idx="10">
                  <c:v>1633</c:v>
                </c:pt>
                <c:pt idx="11" formatCode="#,##0">
                  <c:v>1114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1-4BC0-85B5-3C3B0DD08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02119296"/>
        <c:axId val="102120832"/>
      </c:barChart>
      <c:catAx>
        <c:axId val="10211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02120832"/>
        <c:crosses val="autoZero"/>
        <c:auto val="1"/>
        <c:lblAlgn val="ctr"/>
        <c:lblOffset val="100"/>
        <c:noMultiLvlLbl val="0"/>
      </c:catAx>
      <c:valAx>
        <c:axId val="102120832"/>
        <c:scaling>
          <c:orientation val="minMax"/>
          <c:max val="1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0211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288253916714021E-2"/>
          <c:y val="0.935833227449969"/>
          <c:w val="0.88608919050461687"/>
          <c:h val="6.41666741354689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ru-RU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Распределение сделок по типу</a:t>
            </a:r>
          </a:p>
        </c:rich>
      </c:tx>
      <c:layout>
        <c:manualLayout>
          <c:xMode val="edge"/>
          <c:yMode val="edge"/>
          <c:x val="3.1006999125109361E-2"/>
          <c:y val="1.851851851851851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82392825896762"/>
          <c:y val="0.15115740740740749"/>
          <c:w val="0.83567607174103242"/>
          <c:h val="0.59089457567804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'Графики Мск 2019'!$A$84</c:f>
              <c:strCache>
                <c:ptCount val="1"/>
                <c:pt idx="0">
                  <c:v>Аренда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2019'!$B$83:$F$83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'Графики Мск 2019'!$B$84:$F$84</c:f>
              <c:numCache>
                <c:formatCode>0%</c:formatCode>
                <c:ptCount val="5"/>
                <c:pt idx="0">
                  <c:v>0.77</c:v>
                </c:pt>
                <c:pt idx="1">
                  <c:v>0.8</c:v>
                </c:pt>
                <c:pt idx="2">
                  <c:v>0.65</c:v>
                </c:pt>
                <c:pt idx="3">
                  <c:v>0.75</c:v>
                </c:pt>
                <c:pt idx="4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3-40B8-8DAE-019715B76D00}"/>
            </c:ext>
          </c:extLst>
        </c:ser>
        <c:ser>
          <c:idx val="1"/>
          <c:order val="1"/>
          <c:tx>
            <c:strRef>
              <c:f>'Графики Мск 2019'!$A$85</c:f>
              <c:strCache>
                <c:ptCount val="1"/>
                <c:pt idx="0">
                  <c:v>Продажа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900968218779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13-40B8-8DAE-019715B76D00}"/>
                </c:ext>
              </c:extLst>
            </c:dLbl>
            <c:dLbl>
              <c:idx val="1"/>
              <c:layout>
                <c:manualLayout>
                  <c:x val="-1.11111111111111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13-40B8-8DAE-019715B76D00}"/>
                </c:ext>
              </c:extLst>
            </c:dLbl>
            <c:dLbl>
              <c:idx val="2"/>
              <c:layout>
                <c:manualLayout>
                  <c:x val="-2.772201844234563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13-40B8-8DAE-019715B76D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2019'!$B$83:$F$83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'Графики Мск 2019'!$B$85:$F$85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0.03</c:v>
                </c:pt>
                <c:pt idx="2">
                  <c:v>0.05</c:v>
                </c:pt>
                <c:pt idx="3">
                  <c:v>0.06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13-40B8-8DAE-019715B76D00}"/>
            </c:ext>
          </c:extLst>
        </c:ser>
        <c:ser>
          <c:idx val="2"/>
          <c:order val="2"/>
          <c:tx>
            <c:strRef>
              <c:f>'Графики Мск 2019'!$A$86</c:f>
              <c:strCache>
                <c:ptCount val="1"/>
                <c:pt idx="0">
                  <c:v>BTS на аренду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55555555555555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13-40B8-8DAE-019715B76D00}"/>
                </c:ext>
              </c:extLst>
            </c:dLbl>
            <c:dLbl>
              <c:idx val="1"/>
              <c:layout>
                <c:manualLayout>
                  <c:x val="8.33333333333333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213-40B8-8DAE-019715B76D00}"/>
                </c:ext>
              </c:extLst>
            </c:dLbl>
            <c:dLbl>
              <c:idx val="2"/>
              <c:layout>
                <c:manualLayout>
                  <c:x val="2.772201844234563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213-40B8-8DAE-019715B76D0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213-40B8-8DAE-019715B76D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2019'!$B$83:$F$83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'Графики Мск 2019'!$B$86:$F$86</c:f>
              <c:numCache>
                <c:formatCode>0%</c:formatCode>
                <c:ptCount val="5"/>
                <c:pt idx="0">
                  <c:v>0.02</c:v>
                </c:pt>
                <c:pt idx="1">
                  <c:v>0.03</c:v>
                </c:pt>
                <c:pt idx="2">
                  <c:v>0.08</c:v>
                </c:pt>
                <c:pt idx="3">
                  <c:v>0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213-40B8-8DAE-019715B76D00}"/>
            </c:ext>
          </c:extLst>
        </c:ser>
        <c:ser>
          <c:idx val="3"/>
          <c:order val="3"/>
          <c:tx>
            <c:strRef>
              <c:f>'Графики Мск 2019'!$A$87</c:f>
              <c:strCache>
                <c:ptCount val="1"/>
                <c:pt idx="0">
                  <c:v>BTS на продажу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33333333333333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13-40B8-8DAE-019715B76D00}"/>
                </c:ext>
              </c:extLst>
            </c:dLbl>
            <c:dLbl>
              <c:idx val="1"/>
              <c:layout>
                <c:manualLayout>
                  <c:x val="1.11111111111111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13-40B8-8DAE-019715B76D00}"/>
                </c:ext>
              </c:extLst>
            </c:dLbl>
            <c:dLbl>
              <c:idx val="3"/>
              <c:layout>
                <c:manualLayout>
                  <c:x val="5.555555555555555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213-40B8-8DAE-019715B76D0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2019'!$B$83:$F$83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'Графики Мск 2019'!$B$87:$F$87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0.14000000000000001</c:v>
                </c:pt>
                <c:pt idx="2">
                  <c:v>0.22</c:v>
                </c:pt>
                <c:pt idx="3">
                  <c:v>0.19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213-40B8-8DAE-019715B76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130876928"/>
        <c:axId val="130878464"/>
      </c:barChart>
      <c:catAx>
        <c:axId val="130876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30878464"/>
        <c:crosses val="autoZero"/>
        <c:auto val="1"/>
        <c:lblAlgn val="ctr"/>
        <c:lblOffset val="100"/>
        <c:noMultiLvlLbl val="0"/>
      </c:catAx>
      <c:valAx>
        <c:axId val="130878464"/>
        <c:scaling>
          <c:orientation val="minMax"/>
          <c:max val="1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308769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/>
            </a:pPr>
            <a:r>
              <a:rPr lang="ru-RU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Распределение сделок по профилю арендаторов и покупателей</a:t>
            </a:r>
          </a:p>
        </c:rich>
      </c:tx>
      <c:layout>
        <c:manualLayout>
          <c:xMode val="edge"/>
          <c:yMode val="edge"/>
          <c:x val="1.8946591213670549E-2"/>
          <c:y val="3.875968992248062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1045744833109871E-2"/>
          <c:y val="0.19108527131782946"/>
          <c:w val="0.88110700877517167"/>
          <c:h val="0.5707422328022950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'Графики Мск 2019'!$A$55</c:f>
              <c:strCache>
                <c:ptCount val="1"/>
                <c:pt idx="0">
                  <c:v>Розничная торговля</c:v>
                </c:pt>
              </c:strCache>
            </c:strRef>
          </c:tx>
          <c:spPr>
            <a:solidFill>
              <a:srgbClr val="E46C0A"/>
            </a:solidFill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73-492F-9521-D7C4934C086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73-492F-9521-D7C4934C086D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73-492F-9521-D7C4934C086D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73-492F-9521-D7C4934C08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2019'!$D$54:$K$54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'Графики Мск 2019'!$D$55:$K$55</c:f>
              <c:numCache>
                <c:formatCode>0%</c:formatCode>
                <c:ptCount val="8"/>
                <c:pt idx="0">
                  <c:v>0.21</c:v>
                </c:pt>
                <c:pt idx="1">
                  <c:v>0.22</c:v>
                </c:pt>
                <c:pt idx="2">
                  <c:v>0.47</c:v>
                </c:pt>
                <c:pt idx="3">
                  <c:v>0.52</c:v>
                </c:pt>
                <c:pt idx="4">
                  <c:v>0.47</c:v>
                </c:pt>
                <c:pt idx="5">
                  <c:v>0.18</c:v>
                </c:pt>
                <c:pt idx="6">
                  <c:v>0.34</c:v>
                </c:pt>
                <c:pt idx="7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73-492F-9521-D7C4934C086D}"/>
            </c:ext>
          </c:extLst>
        </c:ser>
        <c:ser>
          <c:idx val="1"/>
          <c:order val="1"/>
          <c:tx>
            <c:strRef>
              <c:f>'Графики Мск 2019'!$A$56</c:f>
              <c:strCache>
                <c:ptCount val="1"/>
                <c:pt idx="0">
                  <c:v>Online-ритейл</c:v>
                </c:pt>
              </c:strCache>
            </c:strRef>
          </c:tx>
          <c:spPr>
            <a:solidFill>
              <a:srgbClr val="E46C0A">
                <a:alpha val="63000"/>
              </a:srgbClr>
            </a:solidFill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73-492F-9521-D7C4934C086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73-492F-9521-D7C4934C086D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73-492F-9521-D7C4934C086D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73-492F-9521-D7C4934C08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2019'!$D$54:$K$54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'Графики Мск 2019'!$D$56:$K$56</c:f>
              <c:numCache>
                <c:formatCode>0%</c:formatCode>
                <c:ptCount val="8"/>
                <c:pt idx="0">
                  <c:v>0.13</c:v>
                </c:pt>
                <c:pt idx="1">
                  <c:v>7.0000000000000007E-2</c:v>
                </c:pt>
                <c:pt idx="2">
                  <c:v>0.02</c:v>
                </c:pt>
                <c:pt idx="3">
                  <c:v>0.01</c:v>
                </c:pt>
                <c:pt idx="4">
                  <c:v>0.03</c:v>
                </c:pt>
                <c:pt idx="5">
                  <c:v>0.26</c:v>
                </c:pt>
                <c:pt idx="6">
                  <c:v>0.12</c:v>
                </c:pt>
                <c:pt idx="7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73-492F-9521-D7C4934C086D}"/>
            </c:ext>
          </c:extLst>
        </c:ser>
        <c:ser>
          <c:idx val="2"/>
          <c:order val="2"/>
          <c:tx>
            <c:strRef>
              <c:f>'Графики Мск 2019'!$A$57</c:f>
              <c:strCache>
                <c:ptCount val="1"/>
                <c:pt idx="0">
                  <c:v>Дистрибуция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273-492F-9521-D7C4934C086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73-492F-9521-D7C4934C086D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273-492F-9521-D7C4934C086D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273-492F-9521-D7C4934C08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2019'!$D$54:$K$54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'Графики Мск 2019'!$D$57:$K$57</c:f>
              <c:numCache>
                <c:formatCode>0%</c:formatCode>
                <c:ptCount val="8"/>
                <c:pt idx="0">
                  <c:v>0.28999999999999998</c:v>
                </c:pt>
                <c:pt idx="1">
                  <c:v>0.3</c:v>
                </c:pt>
                <c:pt idx="2">
                  <c:v>0.11</c:v>
                </c:pt>
                <c:pt idx="3">
                  <c:v>0.15</c:v>
                </c:pt>
                <c:pt idx="4">
                  <c:v>0.17</c:v>
                </c:pt>
                <c:pt idx="5">
                  <c:v>0.2</c:v>
                </c:pt>
                <c:pt idx="6">
                  <c:v>0.13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273-492F-9521-D7C4934C086D}"/>
            </c:ext>
          </c:extLst>
        </c:ser>
        <c:ser>
          <c:idx val="3"/>
          <c:order val="3"/>
          <c:tx>
            <c:strRef>
              <c:f>'Графики Мск 2019'!$A$58</c:f>
              <c:strCache>
                <c:ptCount val="1"/>
                <c:pt idx="0">
                  <c:v>Логистика и транспорт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273-492F-9521-D7C4934C086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273-492F-9521-D7C4934C086D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273-492F-9521-D7C4934C086D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273-492F-9521-D7C4934C08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2019'!$D$54:$K$54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'Графики Мск 2019'!$D$58:$K$58</c:f>
              <c:numCache>
                <c:formatCode>0%</c:formatCode>
                <c:ptCount val="8"/>
                <c:pt idx="0">
                  <c:v>0.23</c:v>
                </c:pt>
                <c:pt idx="1">
                  <c:v>0.17</c:v>
                </c:pt>
                <c:pt idx="2">
                  <c:v>0.23</c:v>
                </c:pt>
                <c:pt idx="3">
                  <c:v>0.15</c:v>
                </c:pt>
                <c:pt idx="4">
                  <c:v>0.15</c:v>
                </c:pt>
                <c:pt idx="5">
                  <c:v>0.16</c:v>
                </c:pt>
                <c:pt idx="6">
                  <c:v>0.18</c:v>
                </c:pt>
                <c:pt idx="7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273-492F-9521-D7C4934C086D}"/>
            </c:ext>
          </c:extLst>
        </c:ser>
        <c:ser>
          <c:idx val="4"/>
          <c:order val="4"/>
          <c:tx>
            <c:strRef>
              <c:f>'Графики Мск 2019'!$A$59</c:f>
              <c:strCache>
                <c:ptCount val="1"/>
                <c:pt idx="0">
                  <c:v>Производство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273-492F-9521-D7C4934C086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273-492F-9521-D7C4934C086D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273-492F-9521-D7C4934C086D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273-492F-9521-D7C4934C08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2019'!$D$54:$K$54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'Графики Мск 2019'!$D$59:$K$59</c:f>
              <c:numCache>
                <c:formatCode>0%</c:formatCode>
                <c:ptCount val="8"/>
                <c:pt idx="0">
                  <c:v>0.08</c:v>
                </c:pt>
                <c:pt idx="1">
                  <c:v>0.18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0.15</c:v>
                </c:pt>
                <c:pt idx="5">
                  <c:v>0.16</c:v>
                </c:pt>
                <c:pt idx="6">
                  <c:v>0.17</c:v>
                </c:pt>
                <c:pt idx="7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273-492F-9521-D7C4934C086D}"/>
            </c:ext>
          </c:extLst>
        </c:ser>
        <c:ser>
          <c:idx val="5"/>
          <c:order val="5"/>
          <c:tx>
            <c:strRef>
              <c:f>'Графики Мск 2019'!$A$60</c:f>
              <c:strCache>
                <c:ptCount val="1"/>
                <c:pt idx="0">
                  <c:v>Другое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273-492F-9521-D7C4934C086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273-492F-9521-D7C4934C086D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273-492F-9521-D7C4934C086D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273-492F-9521-D7C4934C08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2019'!$D$54:$K$54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'Графики Мск 2019'!$D$60:$K$60</c:f>
              <c:numCache>
                <c:formatCode>0%</c:formatCode>
                <c:ptCount val="8"/>
                <c:pt idx="0">
                  <c:v>0.06</c:v>
                </c:pt>
                <c:pt idx="1">
                  <c:v>0.06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0.04</c:v>
                </c:pt>
                <c:pt idx="6">
                  <c:v>0.06</c:v>
                </c:pt>
                <c:pt idx="7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B273-492F-9521-D7C4934C0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30992768"/>
        <c:axId val="132411776"/>
      </c:barChart>
      <c:catAx>
        <c:axId val="13099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32411776"/>
        <c:crosses val="autoZero"/>
        <c:auto val="1"/>
        <c:lblAlgn val="ctr"/>
        <c:lblOffset val="100"/>
        <c:noMultiLvlLbl val="0"/>
      </c:catAx>
      <c:valAx>
        <c:axId val="13241177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309927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7805519667028206E-2"/>
          <c:y val="0.84059940181895865"/>
          <c:w val="0.95451241489580119"/>
          <c:h val="0.13614478422755294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>
                <a:solidFill>
                  <a:schemeClr val="tx1">
                    <a:lumMod val="65000"/>
                    <a:lumOff val="35000"/>
                  </a:schemeClr>
                </a:solidFill>
              </a:rPr>
              <a:t>Распределение объема сделок по направлениям</a:t>
            </a:r>
          </a:p>
        </c:rich>
      </c:tx>
      <c:layout>
        <c:manualLayout>
          <c:xMode val="edge"/>
          <c:yMode val="edge"/>
          <c:x val="8.7318910341977417E-4"/>
          <c:y val="6.932500328697123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283947720836212"/>
          <c:y val="0.25023989984059009"/>
          <c:w val="0.53396781119699177"/>
          <c:h val="0.6476098649692594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32-4F51-B7F7-814FB52DDB6A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532-4F51-B7F7-814FB52DDB6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32-4F51-B7F7-814FB52DDB6A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532-4F51-B7F7-814FB52DDB6A}"/>
              </c:ext>
            </c:extLst>
          </c:dPt>
          <c:dPt>
            <c:idx val="4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532-4F51-B7F7-814FB52DDB6A}"/>
              </c:ext>
            </c:extLst>
          </c:dPt>
          <c:dPt>
            <c:idx val="5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B532-4F51-B7F7-814FB52DDB6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CA6B-4901-B8A6-CD4CD22EDA18}"/>
              </c:ext>
            </c:extLst>
          </c:dPt>
          <c:dPt>
            <c:idx val="7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CA6B-4901-B8A6-CD4CD22EDA1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532-4F51-B7F7-814FB52DDB6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532-4F51-B7F7-814FB52DDB6A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CA6B-4901-B8A6-CD4CD22EDA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'Графики Мск 2019'!$A$98:$A$105</c:f>
              <c:strCache>
                <c:ptCount val="8"/>
                <c:pt idx="0">
                  <c:v>Юг</c:v>
                </c:pt>
                <c:pt idx="1">
                  <c:v>Север</c:v>
                </c:pt>
                <c:pt idx="2">
                  <c:v>Северо-Восток</c:v>
                </c:pt>
                <c:pt idx="3">
                  <c:v>Юго-Запад</c:v>
                </c:pt>
                <c:pt idx="4">
                  <c:v>Юго-Восток</c:v>
                </c:pt>
                <c:pt idx="5">
                  <c:v>Восток</c:v>
                </c:pt>
                <c:pt idx="6">
                  <c:v>Москва</c:v>
                </c:pt>
                <c:pt idx="7">
                  <c:v>Запад</c:v>
                </c:pt>
              </c:strCache>
            </c:strRef>
          </c:cat>
          <c:val>
            <c:numRef>
              <c:f>'Графики Мск 2019'!$B$98:$B$105</c:f>
              <c:numCache>
                <c:formatCode>0%</c:formatCode>
                <c:ptCount val="8"/>
                <c:pt idx="0">
                  <c:v>0.38</c:v>
                </c:pt>
                <c:pt idx="1">
                  <c:v>0.22</c:v>
                </c:pt>
                <c:pt idx="2">
                  <c:v>0.09</c:v>
                </c:pt>
                <c:pt idx="3">
                  <c:v>0.09</c:v>
                </c:pt>
                <c:pt idx="4">
                  <c:v>0.08</c:v>
                </c:pt>
                <c:pt idx="5">
                  <c:v>0.06</c:v>
                </c:pt>
                <c:pt idx="6">
                  <c:v>0.04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2-4F51-B7F7-814FB52DD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87668941057309"/>
          <c:y val="0.32824316130099956"/>
          <c:w val="0.27068430735177762"/>
          <c:h val="0.506753499397879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sz="1200"/>
            </a:pPr>
            <a:r>
              <a:rPr lang="ru-RU" sz="1200" dirty="0"/>
              <a:t>Средняя арендная ставка на складские объекты класса А и В*</a:t>
            </a:r>
          </a:p>
        </c:rich>
      </c:tx>
      <c:layout>
        <c:manualLayout>
          <c:xMode val="edge"/>
          <c:yMode val="edge"/>
          <c:x val="1.3227048603205366E-2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'Графики Мск 2019'!$B$36</c:f>
              <c:strCache>
                <c:ptCount val="1"/>
                <c:pt idx="0">
                  <c:v>Класс В</c:v>
                </c:pt>
              </c:strCache>
            </c:strRef>
          </c:tx>
          <c:marker>
            <c:symbol val="circle"/>
            <c:size val="5"/>
          </c:marker>
          <c:dLbls>
            <c:dLbl>
              <c:idx val="11"/>
              <c:layout>
                <c:manualLayout>
                  <c:x val="0"/>
                  <c:y val="6.4814814814814811E-2"/>
                </c:manualLayout>
              </c:layout>
              <c:spPr/>
              <c:txPr>
                <a:bodyPr/>
                <a:lstStyle/>
                <a:p>
                  <a:pPr>
                    <a:defRPr sz="9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C7-4ED8-82D0-5D94056D0F3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2019'!$A$37:$A$48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'Графики Мск 2019'!$B$37:$B$48</c:f>
              <c:numCache>
                <c:formatCode>#,##0</c:formatCode>
                <c:ptCount val="12"/>
                <c:pt idx="0">
                  <c:v>3050</c:v>
                </c:pt>
                <c:pt idx="1">
                  <c:v>2550</c:v>
                </c:pt>
                <c:pt idx="2">
                  <c:v>3000</c:v>
                </c:pt>
                <c:pt idx="3">
                  <c:v>3250</c:v>
                </c:pt>
                <c:pt idx="4">
                  <c:v>3600</c:v>
                </c:pt>
                <c:pt idx="5">
                  <c:v>3900</c:v>
                </c:pt>
                <c:pt idx="6">
                  <c:v>3600</c:v>
                </c:pt>
                <c:pt idx="7">
                  <c:v>3300</c:v>
                </c:pt>
                <c:pt idx="8">
                  <c:v>3000</c:v>
                </c:pt>
                <c:pt idx="9">
                  <c:v>2900</c:v>
                </c:pt>
                <c:pt idx="10">
                  <c:v>3200</c:v>
                </c:pt>
                <c:pt idx="11">
                  <c:v>3700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08-46CA-8647-D487D21CAE5F}"/>
            </c:ext>
          </c:extLst>
        </c:ser>
        <c:ser>
          <c:idx val="1"/>
          <c:order val="1"/>
          <c:tx>
            <c:strRef>
              <c:f>'Графики Мск 2019'!$C$36</c:f>
              <c:strCache>
                <c:ptCount val="1"/>
                <c:pt idx="0">
                  <c:v>Класс А</c:v>
                </c:pt>
              </c:strCache>
            </c:strRef>
          </c:tx>
          <c:marker>
            <c:symbol val="circle"/>
            <c:size val="5"/>
          </c:marker>
          <c:dLbls>
            <c:dLbl>
              <c:idx val="11"/>
              <c:layout>
                <c:manualLayout>
                  <c:x val="-3.3390351082452081E-3"/>
                  <c:y val="-4.6296296296296294E-2"/>
                </c:manualLayout>
              </c:layout>
              <c:spPr/>
              <c:txPr>
                <a:bodyPr/>
                <a:lstStyle/>
                <a:p>
                  <a:pPr>
                    <a:defRPr sz="9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C7-4ED8-82D0-5D94056D0F3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Мск 2019'!$A$37:$A$48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'Графики Мск 2019'!$C$37:$C$48</c:f>
              <c:numCache>
                <c:formatCode>#,##0</c:formatCode>
                <c:ptCount val="12"/>
                <c:pt idx="0">
                  <c:v>3250</c:v>
                </c:pt>
                <c:pt idx="1">
                  <c:v>3150</c:v>
                </c:pt>
                <c:pt idx="2">
                  <c:v>3500</c:v>
                </c:pt>
                <c:pt idx="3">
                  <c:v>3900</c:v>
                </c:pt>
                <c:pt idx="4">
                  <c:v>4400</c:v>
                </c:pt>
                <c:pt idx="5">
                  <c:v>4600</c:v>
                </c:pt>
                <c:pt idx="6">
                  <c:v>4500</c:v>
                </c:pt>
                <c:pt idx="7">
                  <c:v>4300</c:v>
                </c:pt>
                <c:pt idx="8">
                  <c:v>4100</c:v>
                </c:pt>
                <c:pt idx="9">
                  <c:v>3700</c:v>
                </c:pt>
                <c:pt idx="10">
                  <c:v>3700</c:v>
                </c:pt>
                <c:pt idx="11">
                  <c:v>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208-46CA-8647-D487D21CA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987840"/>
        <c:axId val="101989376"/>
      </c:lineChart>
      <c:catAx>
        <c:axId val="10198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 sz="900"/>
            </a:pPr>
            <a:endParaRPr lang="ru-RU"/>
          </a:p>
        </c:txPr>
        <c:crossAx val="101989376"/>
        <c:crosses val="autoZero"/>
        <c:auto val="1"/>
        <c:lblAlgn val="ctr"/>
        <c:lblOffset val="100"/>
        <c:noMultiLvlLbl val="0"/>
      </c:catAx>
      <c:valAx>
        <c:axId val="101989376"/>
        <c:scaling>
          <c:orientation val="minMax"/>
          <c:min val="25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019878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lang="ru-RU" sz="1200" b="0" i="0" u="none" strike="noStrike" kern="1200" spc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0.1438</cdr:y>
    </cdr:from>
    <cdr:to>
      <cdr:x>0.17783</cdr:x>
      <cdr:y>0.2188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920C052-43FB-4AAC-ABB9-B459F5808DBC}"/>
            </a:ext>
          </a:extLst>
        </cdr:cNvPr>
        <cdr:cNvSpPr txBox="1"/>
      </cdr:nvSpPr>
      <cdr:spPr>
        <a:xfrm xmlns:a="http://schemas.openxmlformats.org/drawingml/2006/main">
          <a:off x="-419100" y="494575"/>
          <a:ext cx="657224" cy="257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9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тыс. м</a:t>
          </a:r>
          <a:r>
            <a:rPr lang="ru-RU" sz="900" i="1" baseline="300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2</a:t>
          </a:r>
          <a:endParaRPr lang="ru-RU" sz="900" i="1" dirty="0">
            <a:solidFill>
              <a:schemeClr val="tx1">
                <a:lumMod val="75000"/>
                <a:lumOff val="2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97" y="3013107"/>
            <a:ext cx="5495496" cy="20790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9793" y="5496337"/>
            <a:ext cx="4525703" cy="247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13" y="6232776"/>
            <a:ext cx="5495496" cy="19264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713" y="4111028"/>
            <a:ext cx="5495496" cy="212174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264" y="2263198"/>
            <a:ext cx="2855503" cy="64011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6522" y="2263198"/>
            <a:ext cx="2855503" cy="64011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264" y="2171144"/>
            <a:ext cx="2856626" cy="9048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264" y="3075973"/>
            <a:ext cx="2856626" cy="5588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4278" y="2171144"/>
            <a:ext cx="2857748" cy="9048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4278" y="3075973"/>
            <a:ext cx="2857748" cy="5588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265" y="386180"/>
            <a:ext cx="2127036" cy="16435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748" y="386181"/>
            <a:ext cx="3614277" cy="82781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265" y="2029694"/>
            <a:ext cx="2127036" cy="66346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242" y="6789593"/>
            <a:ext cx="3879174" cy="801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67242" y="866661"/>
            <a:ext cx="3879174" cy="58196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7242" y="7591143"/>
            <a:ext cx="3879174" cy="11383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87335" y="388427"/>
            <a:ext cx="1454690" cy="82759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264" y="388427"/>
            <a:ext cx="4256316" cy="82759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264" y="388426"/>
            <a:ext cx="5818761" cy="1616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264" y="2263198"/>
            <a:ext cx="5818761" cy="640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264" y="8989925"/>
            <a:ext cx="1508568" cy="516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8974" y="8989925"/>
            <a:ext cx="2047342" cy="516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33457" y="8989925"/>
            <a:ext cx="1508568" cy="516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hart" Target="../charts/chart3.xml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properties.r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51293E-5B1E-4DEB-A09A-66C67B4546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35" y="7768"/>
            <a:ext cx="7553144" cy="10684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F1A0677-94D4-4E73-AEF7-65154B1FBFD4}"/>
              </a:ext>
            </a:extLst>
          </p:cNvPr>
          <p:cNvSpPr txBox="1"/>
          <p:nvPr/>
        </p:nvSpPr>
        <p:spPr>
          <a:xfrm>
            <a:off x="3277667" y="8748694"/>
            <a:ext cx="4193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46C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Складская недвижимость Московский регион</a:t>
            </a:r>
          </a:p>
          <a:p>
            <a:r>
              <a:rPr lang="ru-RU" sz="2400" b="1" i="1" dirty="0">
                <a:solidFill>
                  <a:srgbClr val="E46C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обзор 2019</a:t>
            </a:r>
            <a:endParaRPr lang="ru-RU" sz="2000" b="1" i="1" dirty="0">
              <a:solidFill>
                <a:srgbClr val="E46C0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1F85CB-957A-4A93-BCDB-619ADBCB3413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D6842E-39F2-409D-9D07-A94E01852400}"/>
              </a:ext>
            </a:extLst>
          </p:cNvPr>
          <p:cNvSpPr txBox="1"/>
          <p:nvPr/>
        </p:nvSpPr>
        <p:spPr>
          <a:xfrm>
            <a:off x="311304" y="129075"/>
            <a:ext cx="2700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Складская недвижимость</a:t>
            </a:r>
          </a:p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Московский  регион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6C1E59-F13E-4C04-BED9-A21EAB935D3E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27A24-7B4B-4162-A6DA-46FD0B107C03}"/>
              </a:ext>
            </a:extLst>
          </p:cNvPr>
          <p:cNvSpPr txBox="1"/>
          <p:nvPr/>
        </p:nvSpPr>
        <p:spPr>
          <a:xfrm>
            <a:off x="5059718" y="120103"/>
            <a:ext cx="229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обзор 2019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2593" y="1602336"/>
            <a:ext cx="61307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200" dirty="0"/>
              <a:t>Уважаемые коллеги!</a:t>
            </a:r>
          </a:p>
          <a:p>
            <a:pPr algn="just">
              <a:spcAft>
                <a:spcPts val="600"/>
              </a:spcAft>
            </a:pPr>
            <a:endParaRPr lang="ru-RU" sz="1200" dirty="0"/>
          </a:p>
          <a:p>
            <a:pPr algn="just">
              <a:spcAft>
                <a:spcPts val="600"/>
              </a:spcAft>
            </a:pPr>
            <a:r>
              <a:rPr lang="ru-RU" sz="1200" dirty="0"/>
              <a:t>Мы рады представить вашему вниманию итоговый обзор по складской недвижимости Московского региона.</a:t>
            </a:r>
          </a:p>
          <a:p>
            <a:pPr algn="just">
              <a:spcAft>
                <a:spcPts val="600"/>
              </a:spcAft>
            </a:pPr>
            <a:endParaRPr lang="ru-RU" sz="1200" dirty="0"/>
          </a:p>
          <a:p>
            <a:pPr algn="just">
              <a:spcAft>
                <a:spcPts val="600"/>
              </a:spcAft>
            </a:pPr>
            <a:r>
              <a:rPr lang="ru-RU" sz="1200" dirty="0"/>
              <a:t>Среди основных тенденций 2019 года и наступившего 2020 года мы хотели бы отметить: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Снижение вакансии до уровня 2013 года – 3,5%;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Снижение ввода новых складских площадей до уровня 2013 года – 764 000 кв. м;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Стабильный объем сделок – выше 1 млн кв. м в год;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Повышение чистой арендной ставки до уровня 4 000 рублей за кв. м (без ОРЕХ и НДС);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Рост стоимости строительства и цены продажи объектов недвижимости;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Отсутствие роста покупательской способности населения.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ru-RU" sz="1200" dirty="0"/>
          </a:p>
          <a:p>
            <a:pPr algn="just">
              <a:spcAft>
                <a:spcPts val="600"/>
              </a:spcAft>
            </a:pPr>
            <a:r>
              <a:rPr lang="ru-RU" sz="1200" dirty="0"/>
              <a:t>Все эти факторы приводят к тому, что: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Арендаторы становятся более внимательны к составу площадей и условий аренды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Более активно развивается онлайн-торговля, которая стимулирует развитие фулфилмент-центров и логистики в новом формате;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200" dirty="0"/>
              <a:t>Девелоперы стремятся развивать новые проекты в максимально близких к городу локациях.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ru-RU" sz="1200" dirty="0"/>
          </a:p>
        </p:txBody>
      </p:sp>
      <p:pic>
        <p:nvPicPr>
          <p:cNvPr id="25" name="PHPPresentation logo" descr="PHPPresentation logo">
            <a:extLst>
              <a:ext uri="{FF2B5EF4-FFF2-40B4-BE49-F238E27FC236}">
                <a16:creationId xmlns:a16="http://schemas.microsoft.com/office/drawing/2014/main" id="{533C7833-8183-40BF-AC07-BC6F9398D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53" y="7003381"/>
            <a:ext cx="1282051" cy="178434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56288F-CB8D-49E0-AE83-89C38BB38A93}"/>
              </a:ext>
            </a:extLst>
          </p:cNvPr>
          <p:cNvSpPr/>
          <p:nvPr/>
        </p:nvSpPr>
        <p:spPr>
          <a:xfrm>
            <a:off x="2805151" y="7548927"/>
            <a:ext cx="2254567" cy="123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13"/>
              </a:spcAft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 уважением,</a:t>
            </a:r>
          </a:p>
          <a:p>
            <a:pPr>
              <a:spcAft>
                <a:spcPts val="513"/>
              </a:spcAft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Владислав Рябов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		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ts val="513"/>
              </a:spcAft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Управляющий партнер</a:t>
            </a:r>
            <a:endParaRPr lang="en-GB" sz="1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ts val="513"/>
              </a:spcAft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NT Properties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</a:b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82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pic>
        <p:nvPicPr>
          <p:cNvPr id="1026" name="Picture 2" descr="C:\Users\User\Desktop\NT Properties\Иконки для презентаций\короб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004" y="3979269"/>
            <a:ext cx="688022" cy="68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1F85CB-957A-4A93-BCDB-619ADBCB3413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D6842E-39F2-409D-9D07-A94E01852400}"/>
              </a:ext>
            </a:extLst>
          </p:cNvPr>
          <p:cNvSpPr txBox="1"/>
          <p:nvPr/>
        </p:nvSpPr>
        <p:spPr>
          <a:xfrm>
            <a:off x="311304" y="129075"/>
            <a:ext cx="2700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Складская недвижимость</a:t>
            </a:r>
          </a:p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Московский  регион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6C1E59-F13E-4C04-BED9-A21EAB935D3E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27A24-7B4B-4162-A6DA-46FD0B107C03}"/>
              </a:ext>
            </a:extLst>
          </p:cNvPr>
          <p:cNvSpPr txBox="1"/>
          <p:nvPr/>
        </p:nvSpPr>
        <p:spPr>
          <a:xfrm>
            <a:off x="5059718" y="120103"/>
            <a:ext cx="229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обзор 2019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0B71219-D7F5-4CDB-8FEF-FE09F872D0F7}"/>
              </a:ext>
            </a:extLst>
          </p:cNvPr>
          <p:cNvSpPr txBox="1">
            <a:spLocks/>
          </p:cNvSpPr>
          <p:nvPr/>
        </p:nvSpPr>
        <p:spPr>
          <a:xfrm>
            <a:off x="311304" y="992008"/>
            <a:ext cx="4526608" cy="621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Основные показатели рынка</a:t>
            </a:r>
            <a:endParaRPr lang="en-US" sz="1600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929025-9F35-4748-B7E2-C3E1B8374E67}"/>
              </a:ext>
            </a:extLst>
          </p:cNvPr>
          <p:cNvSpPr txBox="1"/>
          <p:nvPr/>
        </p:nvSpPr>
        <p:spPr>
          <a:xfrm>
            <a:off x="311304" y="10090594"/>
            <a:ext cx="355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Источник: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NT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Properties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613911"/>
            <a:ext cx="6886575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/>
              <a:t>На конец 2019 года общее предложение складской недвижимости в Московском регионе составило </a:t>
            </a:r>
            <a:r>
              <a:rPr lang="ru-RU" sz="1200" b="1" dirty="0"/>
              <a:t>15,1 млн кв. м.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/>
              <a:t>За год договоров аренды и продажи складских помещений было подписано более чем на </a:t>
            </a:r>
            <a:br>
              <a:rPr lang="ru-RU" sz="1200" dirty="0"/>
            </a:br>
            <a:r>
              <a:rPr lang="ru-RU" sz="1200" b="1" dirty="0"/>
              <a:t>1,1 млн кв. м</a:t>
            </a:r>
            <a:r>
              <a:rPr lang="ru-RU" sz="1200" dirty="0"/>
              <a:t>. 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/>
              <a:t>Доля свободного предложения планомерно сокращается, и на конец 2019 года составила всего </a:t>
            </a:r>
            <a:r>
              <a:rPr lang="ru-RU" sz="1200" b="1" dirty="0"/>
              <a:t>3,5%</a:t>
            </a:r>
            <a:r>
              <a:rPr lang="ru-RU" sz="1200" dirty="0"/>
              <a:t> от общего складского предложения в Московском регионе (или около 500 000 кв. м в абсолютном выражении).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/>
              <a:t>Средняя запрашиваемая арендная ставка на складские объекты класса А составила </a:t>
            </a:r>
            <a:br>
              <a:rPr lang="ru-RU" sz="1200" dirty="0"/>
            </a:br>
            <a:r>
              <a:rPr lang="ru-RU" sz="1200" b="1" dirty="0"/>
              <a:t>4 000 руб./кв. м/год</a:t>
            </a:r>
            <a:r>
              <a:rPr lang="ru-RU" sz="1200" dirty="0"/>
              <a:t>, за год рост составил более 7%.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8634" y="4289162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764 000 кв. 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36253" y="3993854"/>
            <a:ext cx="2345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Новое предложение, класс А и В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36254" y="6339516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1 114 000 кв. м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43874" y="6091833"/>
            <a:ext cx="2266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Общий объем сделок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4119" y="7857993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3,5%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31739" y="7610310"/>
            <a:ext cx="2266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Доля свободного предложения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31739" y="8139756"/>
            <a:ext cx="2266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/>
              <a:t>На конец 2019 г.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0141" y="8582025"/>
            <a:ext cx="30337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По прогнозам ставка вакантности продолжит снижаться в 2020 г.</a:t>
            </a:r>
          </a:p>
          <a:p>
            <a:endParaRPr lang="ru-RU" sz="1100" dirty="0"/>
          </a:p>
          <a:p>
            <a:r>
              <a:rPr lang="ru-RU" sz="1100" dirty="0"/>
              <a:t>Низкий уровень свободного предложения спровоцирует в 2020-2021 гг. волну нового спекулятивного строительства.</a:t>
            </a:r>
          </a:p>
        </p:txBody>
      </p:sp>
      <p:pic>
        <p:nvPicPr>
          <p:cNvPr id="46" name="Picture 9" descr="C:\Users\User\Desktop\NT Properties\Иконки для презентаций\Догово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433" y="6169478"/>
            <a:ext cx="547165" cy="5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NT Properties\Иконки для презентаций\3 коробки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61" y="7687390"/>
            <a:ext cx="558100" cy="55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Chart 1">
            <a:extLst>
              <a:ext uri="{FF2B5EF4-FFF2-40B4-BE49-F238E27FC236}">
                <a16:creationId xmlns:a16="http://schemas.microsoft.com/office/drawing/2014/main" id="{00000000-0008-0000-0300-000009000000}"/>
              </a:ext>
            </a:extLst>
          </p:cNvPr>
          <p:cNvGraphicFramePr>
            <a:graphicFrameLocks/>
          </p:cNvGraphicFramePr>
          <p:nvPr/>
        </p:nvGraphicFramePr>
        <p:xfrm>
          <a:off x="428624" y="7524750"/>
          <a:ext cx="3609975" cy="229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277808" y="4768409"/>
            <a:ext cx="307260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Более 70% нового предложения в 2019 г. было построено под конечного пользователя и только 30% - спекулятивное строительство.</a:t>
            </a:r>
          </a:p>
          <a:p>
            <a:endParaRPr lang="ru-RU" sz="1100" dirty="0"/>
          </a:p>
          <a:p>
            <a:r>
              <a:rPr lang="ru-RU" sz="1100" dirty="0"/>
              <a:t>На момент ввода в эксплуатацию около 80% новых спекулятивных площадей уже законтрактовано.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8452" y="6783318"/>
            <a:ext cx="3072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Общий объем сделок снизился относительно прошлого года на 32% и соответствует уровню 2017 г.</a:t>
            </a:r>
          </a:p>
        </p:txBody>
      </p: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00000000-0008-0000-0300-00000D000000}"/>
              </a:ext>
            </a:extLst>
          </p:cNvPr>
          <p:cNvGraphicFramePr>
            <a:graphicFrameLocks/>
          </p:cNvGraphicFramePr>
          <p:nvPr/>
        </p:nvGraphicFramePr>
        <p:xfrm>
          <a:off x="419100" y="3924300"/>
          <a:ext cx="3695700" cy="3439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84223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1F85CB-957A-4A93-BCDB-619ADBCB3413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6C1E59-F13E-4C04-BED9-A21EAB935D3E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47FA3-1FB1-4D48-99C8-2996E0D815F0}"/>
              </a:ext>
            </a:extLst>
          </p:cNvPr>
          <p:cNvSpPr txBox="1"/>
          <p:nvPr/>
        </p:nvSpPr>
        <p:spPr>
          <a:xfrm>
            <a:off x="311304" y="129075"/>
            <a:ext cx="2700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Складская недвижимость</a:t>
            </a:r>
          </a:p>
          <a:p>
            <a:r>
              <a:rPr lang="ru-RU" dirty="0"/>
              <a:t>Московский  регион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34929" y="2725782"/>
            <a:ext cx="3033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В 2019 г. почти 20% сделок было заключено в формате </a:t>
            </a:r>
            <a:r>
              <a:rPr lang="en-US" sz="1100" dirty="0"/>
              <a:t>built-to-suit</a:t>
            </a:r>
            <a:r>
              <a:rPr lang="ru-RU" sz="1100" dirty="0"/>
              <a:t>.</a:t>
            </a:r>
          </a:p>
        </p:txBody>
      </p:sp>
      <p:pic>
        <p:nvPicPr>
          <p:cNvPr id="40" name="Picture 8" descr="C:\Users\User\Desktop\NT Properties\Иконки для презентаций\вес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304" y="1836008"/>
            <a:ext cx="547165" cy="5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5020666" y="2026541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195 000 кв. м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8285" y="1778858"/>
            <a:ext cx="2345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Объем сделок </a:t>
            </a:r>
            <a:r>
              <a:rPr lang="en-US" sz="1200" dirty="0"/>
              <a:t>built-to-suit</a:t>
            </a:r>
            <a:endParaRPr lang="ru-RU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127A24-7B4B-4162-A6DA-46FD0B107C03}"/>
              </a:ext>
            </a:extLst>
          </p:cNvPr>
          <p:cNvSpPr txBox="1"/>
          <p:nvPr/>
        </p:nvSpPr>
        <p:spPr>
          <a:xfrm>
            <a:off x="5059718" y="120103"/>
            <a:ext cx="229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обзор 2019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3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1933992"/>
              </p:ext>
            </p:extLst>
          </p:nvPr>
        </p:nvGraphicFramePr>
        <p:xfrm>
          <a:off x="186335" y="1302741"/>
          <a:ext cx="3837345" cy="2646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0000000-0008-0000-03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338529"/>
              </p:ext>
            </p:extLst>
          </p:nvPr>
        </p:nvGraphicFramePr>
        <p:xfrm>
          <a:off x="238127" y="4021931"/>
          <a:ext cx="3857624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8" name="Picture 4" descr="https://yt3.ggpht.com/a/AGF-l7_dIUPTTeZ17GLx_2iGoAuYqdRBkKFlT2HjxQ=s900-c-k-c0xffffffff-no-rj-m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294" y="4276725"/>
            <a:ext cx="569183" cy="56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33850" y="4162425"/>
            <a:ext cx="925868" cy="740633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5020666" y="4620351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23%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8285" y="4220268"/>
            <a:ext cx="234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Доля логистических компаний в общем объеме спроса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59718" y="5605099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25%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67337" y="5205016"/>
            <a:ext cx="2486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Доля производственных компаний в общем объеме спроса</a:t>
            </a:r>
          </a:p>
        </p:txBody>
      </p:sp>
      <p:pic>
        <p:nvPicPr>
          <p:cNvPr id="1030" name="Picture 6" descr="https://static.tildacdn.com/tild6231-3561-4066-b932-383833633862/NTI_icons_produc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128" y="5236396"/>
            <a:ext cx="652540" cy="6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4232414" y="5236396"/>
            <a:ext cx="925868" cy="740633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249948" y="6173832"/>
            <a:ext cx="30337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В 2019 г. стоит отметить рост спроса со стороны производственных и логистических компаний. Их доля в общем объеме сделок за год составила почти 50%.</a:t>
            </a:r>
          </a:p>
        </p:txBody>
      </p:sp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id="{00000000-0008-0000-03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018732"/>
              </p:ext>
            </p:extLst>
          </p:nvPr>
        </p:nvGraphicFramePr>
        <p:xfrm>
          <a:off x="311304" y="7248524"/>
          <a:ext cx="3708246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40929025-9F35-4748-B7E2-C3E1B8374E67}"/>
              </a:ext>
            </a:extLst>
          </p:cNvPr>
          <p:cNvSpPr txBox="1"/>
          <p:nvPr/>
        </p:nvSpPr>
        <p:spPr>
          <a:xfrm>
            <a:off x="263679" y="10090594"/>
            <a:ext cx="355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Источник: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NT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Properties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32" name="Picture 8" descr="http://cdn.onlinewebfonts.com/svg/img_48904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58" y="7610475"/>
            <a:ext cx="546930" cy="54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4374258" y="7610475"/>
            <a:ext cx="546930" cy="546930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5020666" y="7902990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38%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8285" y="7502907"/>
            <a:ext cx="2486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Доля сделок на южном направлении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278046" y="8507457"/>
            <a:ext cx="309529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Традиционно больший объем складских помещений в 2019 г. был сдан в аренду или продан на южном и северном направлениях.</a:t>
            </a:r>
          </a:p>
          <a:p>
            <a:endParaRPr lang="ru-RU" sz="1100" dirty="0"/>
          </a:p>
          <a:p>
            <a:r>
              <a:rPr lang="ru-RU" sz="1100" dirty="0"/>
              <a:t>Относительно прошлого года стоит отметить спрос на западе Московского региона, а также в пределах г. Москвы.</a:t>
            </a:r>
          </a:p>
        </p:txBody>
      </p:sp>
    </p:spTree>
    <p:extLst>
      <p:ext uri="{BB962C8B-B14F-4D97-AF65-F5344CB8AC3E}">
        <p14:creationId xmlns:p14="http://schemas.microsoft.com/office/powerpoint/2010/main" val="3128718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pic>
        <p:nvPicPr>
          <p:cNvPr id="25" name="Picture 10" descr="C:\Users\User\Desktop\NT Properties\Иконки для презентаций\кошел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303" y="1860207"/>
            <a:ext cx="547165" cy="5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1F85CB-957A-4A93-BCDB-619ADBCB3413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6C1E59-F13E-4C04-BED9-A21EAB935D3E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E2D9380-918C-43F1-927E-96E6C962260E}"/>
              </a:ext>
            </a:extLst>
          </p:cNvPr>
          <p:cNvSpPr txBox="1">
            <a:spLocks/>
          </p:cNvSpPr>
          <p:nvPr/>
        </p:nvSpPr>
        <p:spPr>
          <a:xfrm>
            <a:off x="4631728" y="1152282"/>
            <a:ext cx="2338834" cy="621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47FA3-1FB1-4D48-99C8-2996E0D815F0}"/>
              </a:ext>
            </a:extLst>
          </p:cNvPr>
          <p:cNvSpPr txBox="1"/>
          <p:nvPr/>
        </p:nvSpPr>
        <p:spPr>
          <a:xfrm>
            <a:off x="311304" y="129075"/>
            <a:ext cx="2700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Складская недвижимость</a:t>
            </a:r>
          </a:p>
          <a:p>
            <a:r>
              <a:rPr lang="ru-RU" dirty="0"/>
              <a:t>Московский  регион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B75794E3-3C3E-42B1-B9E7-DA6C0B76C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29753"/>
              </p:ext>
            </p:extLst>
          </p:nvPr>
        </p:nvGraphicFramePr>
        <p:xfrm>
          <a:off x="365554" y="4435015"/>
          <a:ext cx="6984856" cy="2712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95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8202">
                  <a:extLst>
                    <a:ext uri="{9D8B030D-6E8A-4147-A177-3AD203B41FA5}">
                      <a16:colId xmlns:a16="http://schemas.microsoft.com/office/drawing/2014/main" val="1742685098"/>
                    </a:ext>
                  </a:extLst>
                </a:gridCol>
              </a:tblGrid>
              <a:tr h="41425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Компания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Сфера деятельности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Складской объект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Вид сделки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Площадь, кв. м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28756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Вкусвилл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Розничная торговля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PNK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Парк Вешки»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BTS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108 000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780043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«Мистраль»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PNK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Парк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Коледино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«ПТИ»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Маревен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45 770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«Яндекс. Маркет»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Online-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торговля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Логопарк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«Софьино»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39 100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188197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«Спортмастер»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Розничная торговля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Индустриальный парк "Холмогоры"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295683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«КСЭ»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Логистика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9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Томилино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32 600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SDEK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Логистика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ИП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«Южные Врата»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29 900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957162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Конфиденциально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Логистика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«Хонда Мотор РУС»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27 950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798879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Fix Price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Розничная торговля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PNK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Парк Пушкино»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BTS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27 770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467455"/>
                  </a:ext>
                </a:extLst>
              </a:tr>
              <a:tr h="2219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Русклимат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 «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Мамонтово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Аренда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27 200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2091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C085B2E-3F99-47B5-A2D1-1BEDD14A1C95}"/>
              </a:ext>
            </a:extLst>
          </p:cNvPr>
          <p:cNvSpPr txBox="1"/>
          <p:nvPr/>
        </p:nvSpPr>
        <p:spPr>
          <a:xfrm>
            <a:off x="303138" y="4072432"/>
            <a:ext cx="4603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E46C0A"/>
                </a:solidFill>
              </a:rPr>
              <a:t>Крупнейшие сделки, заключенные в 2019 г.: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31FF08-F83D-47BC-96A7-5704D7C89C3F}"/>
              </a:ext>
            </a:extLst>
          </p:cNvPr>
          <p:cNvSpPr txBox="1"/>
          <p:nvPr/>
        </p:nvSpPr>
        <p:spPr>
          <a:xfrm>
            <a:off x="354090" y="3712364"/>
            <a:ext cx="6851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* - ставки указаны на сухой склад, не включают НДС, операционные и коммунальные платежи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34929" y="2783838"/>
            <a:ext cx="30337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В 2020 г. средняя запрашиваемая ставка аренды на складские площади по оценкам аналитиков может повысится на 5-7%.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0666" y="1969391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4 000 руб./кв. м/год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8285" y="1721708"/>
            <a:ext cx="2345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Средняя ставка аренды, класс 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8286" y="2251154"/>
            <a:ext cx="2266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/>
              <a:t>На конец 2019 г.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127A24-7B4B-4162-A6DA-46FD0B107C03}"/>
              </a:ext>
            </a:extLst>
          </p:cNvPr>
          <p:cNvSpPr txBox="1"/>
          <p:nvPr/>
        </p:nvSpPr>
        <p:spPr>
          <a:xfrm>
            <a:off x="5059718" y="120103"/>
            <a:ext cx="229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обзор 2019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823742"/>
              </p:ext>
            </p:extLst>
          </p:nvPr>
        </p:nvGraphicFramePr>
        <p:xfrm>
          <a:off x="311306" y="1463234"/>
          <a:ext cx="3755869" cy="228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B75794E3-3C3E-42B1-B9E7-DA6C0B76C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46837"/>
              </p:ext>
            </p:extLst>
          </p:nvPr>
        </p:nvGraphicFramePr>
        <p:xfrm>
          <a:off x="380442" y="7595410"/>
          <a:ext cx="6992898" cy="2545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5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0311">
                  <a:extLst>
                    <a:ext uri="{9D8B030D-6E8A-4147-A177-3AD203B41FA5}">
                      <a16:colId xmlns:a16="http://schemas.microsoft.com/office/drawing/2014/main" val="1742685098"/>
                    </a:ext>
                  </a:extLst>
                </a:gridCol>
              </a:tblGrid>
              <a:tr h="21821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Название объекта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Девелопер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Площадь, кв. м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28756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ИП «Дмитров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Ghelamco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/>
                        <a:t>«</a:t>
                      </a:r>
                      <a:r>
                        <a:rPr lang="en-US" sz="900" dirty="0"/>
                        <a:t>PNK-</a:t>
                      </a:r>
                      <a:r>
                        <a:rPr lang="ru-RU" sz="900" dirty="0"/>
                        <a:t>Парк</a:t>
                      </a:r>
                      <a:r>
                        <a:rPr lang="ru-RU" sz="900" baseline="0" dirty="0"/>
                        <a:t> Вешки»</a:t>
                      </a: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PNK</a:t>
                      </a:r>
                      <a:r>
                        <a:rPr lang="en-US" sz="900" baseline="0" dirty="0"/>
                        <a:t> Group</a:t>
                      </a: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ЛК</a:t>
                      </a:r>
                      <a:r>
                        <a:rPr lang="ru-RU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«Внуково-2» (РЦ «Почта России») 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Logistics Partners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50 250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РЦ «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Wildberries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» (1 очередь)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«А Плюс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</a:rPr>
                        <a:t>Девелопмент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48 900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Логопарк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«Софьино»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«АТ Недвижимость»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39 100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/>
                        <a:t>СК «Адамант Бутово»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«Адамант»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30 000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/>
                        <a:t>«</a:t>
                      </a:r>
                      <a:r>
                        <a:rPr lang="en-US" sz="900" dirty="0"/>
                        <a:t>PNK-</a:t>
                      </a:r>
                      <a:r>
                        <a:rPr lang="ru-RU" sz="900" dirty="0"/>
                        <a:t>Парк</a:t>
                      </a:r>
                      <a:r>
                        <a:rPr lang="ru-RU" sz="900" baseline="0" dirty="0"/>
                        <a:t> Новая Рига»</a:t>
                      </a:r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PNK</a:t>
                      </a:r>
                      <a:r>
                        <a:rPr lang="en-US" sz="900" baseline="0" dirty="0"/>
                        <a:t> Group</a:t>
                      </a:r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30 000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/>
                        <a:t>СК «</a:t>
                      </a:r>
                      <a:r>
                        <a:rPr lang="ru-RU" sz="900" dirty="0" err="1"/>
                        <a:t>Свитино</a:t>
                      </a:r>
                      <a:r>
                        <a:rPr lang="ru-RU" sz="900" dirty="0"/>
                        <a:t>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«ВС Недвижимость»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27 000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 err="1"/>
                        <a:t>Логопарк</a:t>
                      </a:r>
                      <a:r>
                        <a:rPr lang="ru-RU" sz="900" baseline="0" dirty="0"/>
                        <a:t> «</a:t>
                      </a:r>
                      <a:r>
                        <a:rPr lang="ru-RU" sz="900" baseline="0" dirty="0" err="1"/>
                        <a:t>Сынково</a:t>
                      </a:r>
                      <a:r>
                        <a:rPr lang="ru-RU" sz="900" baseline="0" dirty="0"/>
                        <a:t>»</a:t>
                      </a:r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«Строительный Альянс»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25 000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545">
                <a:tc>
                  <a:txBody>
                    <a:bodyPr/>
                    <a:lstStyle/>
                    <a:p>
                      <a:r>
                        <a:rPr lang="ru-RU" sz="900" dirty="0"/>
                        <a:t>СК</a:t>
                      </a:r>
                      <a:r>
                        <a:rPr lang="ru-RU" sz="900" baseline="0" dirty="0"/>
                        <a:t> «Михайловская Слобода»</a:t>
                      </a: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«Меридиан»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23 000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7C085B2E-3F99-47B5-A2D1-1BEDD14A1C95}"/>
              </a:ext>
            </a:extLst>
          </p:cNvPr>
          <p:cNvSpPr txBox="1"/>
          <p:nvPr/>
        </p:nvSpPr>
        <p:spPr>
          <a:xfrm>
            <a:off x="306026" y="7295871"/>
            <a:ext cx="6706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E46C0A"/>
                </a:solidFill>
              </a:rPr>
              <a:t>Крупнейшие складские объекты, введенные в эксплуатацию в 2019 г.: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3EA7A2-EC34-440B-86C0-D4BCDFEA5FAC}"/>
              </a:ext>
            </a:extLst>
          </p:cNvPr>
          <p:cNvSpPr txBox="1"/>
          <p:nvPr/>
        </p:nvSpPr>
        <p:spPr>
          <a:xfrm>
            <a:off x="296505" y="10207410"/>
            <a:ext cx="2811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Источник: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NT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Properties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1265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E2CCE0A-1201-41F8-83A6-09C3553A3347}"/>
              </a:ext>
            </a:extLst>
          </p:cNvPr>
          <p:cNvSpPr txBox="1"/>
          <p:nvPr/>
        </p:nvSpPr>
        <p:spPr>
          <a:xfrm>
            <a:off x="4585097" y="8588003"/>
            <a:ext cx="3316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sz="1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3FAC94-3797-4852-B774-4925B2439BCE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60FE94-D135-4713-9D77-6F0606E41CED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9FF88EC2-F7C3-4EB7-BDA1-6EF4FA8027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11" y="3753754"/>
            <a:ext cx="2277794" cy="7429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8D4A3D-F6C8-48A6-8C29-6E38067CC319}"/>
              </a:ext>
            </a:extLst>
          </p:cNvPr>
          <p:cNvSpPr txBox="1"/>
          <p:nvPr/>
        </p:nvSpPr>
        <p:spPr>
          <a:xfrm>
            <a:off x="2029304" y="4880424"/>
            <a:ext cx="4003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>
                <a:latin typeface="Calibri" panose="020F0502020204030204" pitchFamily="34" charset="0"/>
                <a:cs typeface="Calibri" panose="020F0502020204030204" pitchFamily="34" charset="0"/>
              </a:rPr>
              <a:t>123610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Москва, Краснопресненская наб. 12</a:t>
            </a:r>
          </a:p>
          <a:p>
            <a:pPr algn="ctr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Тел. 8 (495) 223-35-53</a:t>
            </a:r>
          </a:p>
          <a:p>
            <a:pPr algn="ctr"/>
            <a:r>
              <a:rPr lang="en-US" sz="1600" dirty="0">
                <a:hlinkClick r:id="rId3"/>
              </a:rPr>
              <a:t>www.ntproperties.ru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6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8660</TotalTime>
  <Words>956</Words>
  <Application>Microsoft Office PowerPoint</Application>
  <PresentationFormat>Произвольный</PresentationFormat>
  <Paragraphs>218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Segoe UI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Рябов Владислав</cp:lastModifiedBy>
  <cp:revision>677</cp:revision>
  <dcterms:created xsi:type="dcterms:W3CDTF">2018-02-13T12:02:49Z</dcterms:created>
  <dcterms:modified xsi:type="dcterms:W3CDTF">2020-02-12T13:45:28Z</dcterms:modified>
</cp:coreProperties>
</file>